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3" r:id="rId16"/>
    <p:sldId id="274" r:id="rId17"/>
    <p:sldId id="275" r:id="rId18"/>
    <p:sldId id="276" r:id="rId19"/>
    <p:sldId id="277" r:id="rId20"/>
    <p:sldId id="278" r:id="rId21"/>
    <p:sldId id="280" r:id="rId22"/>
    <p:sldId id="281" r:id="rId23"/>
    <p:sldId id="28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8"/>
    <p:restoredTop sz="94666"/>
  </p:normalViewPr>
  <p:slideViewPr>
    <p:cSldViewPr showGuides="1">
      <p:cViewPr varScale="1">
        <p:scale>
          <a:sx n="102" d="100"/>
          <a:sy n="102" d="100"/>
        </p:scale>
        <p:origin x="1248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42A1-086C-47A4-8BBF-7F2800511F84}" type="datetimeFigureOut">
              <a:rPr lang="en-US" smtClean="0"/>
              <a:t>6/3/18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2C53-30E3-421B-ABE9-64EB52434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836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42A1-086C-47A4-8BBF-7F2800511F84}" type="datetimeFigureOut">
              <a:rPr lang="en-US" smtClean="0"/>
              <a:t>6/3/18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2C53-30E3-421B-ABE9-64EB52434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650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42A1-086C-47A4-8BBF-7F2800511F84}" type="datetimeFigureOut">
              <a:rPr lang="en-US" smtClean="0"/>
              <a:t>6/3/18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2C53-30E3-421B-ABE9-64EB52434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742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42A1-086C-47A4-8BBF-7F2800511F84}" type="datetimeFigureOut">
              <a:rPr lang="en-US" smtClean="0"/>
              <a:t>6/3/18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2C53-30E3-421B-ABE9-64EB52434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416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42A1-086C-47A4-8BBF-7F2800511F84}" type="datetimeFigureOut">
              <a:rPr lang="en-US" smtClean="0"/>
              <a:t>6/3/18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2C53-30E3-421B-ABE9-64EB52434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318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42A1-086C-47A4-8BBF-7F2800511F84}" type="datetimeFigureOut">
              <a:rPr lang="en-US" smtClean="0"/>
              <a:t>6/3/18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2C53-30E3-421B-ABE9-64EB52434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06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42A1-086C-47A4-8BBF-7F2800511F84}" type="datetimeFigureOut">
              <a:rPr lang="en-US" smtClean="0"/>
              <a:t>6/3/18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2C53-30E3-421B-ABE9-64EB52434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881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42A1-086C-47A4-8BBF-7F2800511F84}" type="datetimeFigureOut">
              <a:rPr lang="en-US" smtClean="0"/>
              <a:t>6/3/18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2C53-30E3-421B-ABE9-64EB52434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894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42A1-086C-47A4-8BBF-7F2800511F84}" type="datetimeFigureOut">
              <a:rPr lang="en-US" smtClean="0"/>
              <a:t>6/3/18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2C53-30E3-421B-ABE9-64EB52434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786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42A1-086C-47A4-8BBF-7F2800511F84}" type="datetimeFigureOut">
              <a:rPr lang="en-US" smtClean="0"/>
              <a:t>6/3/18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2C53-30E3-421B-ABE9-64EB52434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368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42A1-086C-47A4-8BBF-7F2800511F84}" type="datetimeFigureOut">
              <a:rPr lang="en-US" smtClean="0"/>
              <a:t>6/3/18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2C53-30E3-421B-ABE9-64EB52434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726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342A1-086C-47A4-8BBF-7F2800511F84}" type="datetimeFigureOut">
              <a:rPr lang="en-US" smtClean="0"/>
              <a:t>6/3/18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62C53-30E3-421B-ABE9-64EB52434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322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guides.tricolib.brynmawr.edu/swat420/openacces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hyperlink" Target="http://www.google.nl/url?sa=i&amp;rct=j&amp;q=&amp;esrc=s&amp;source=images&amp;cd=&amp;cad=rja&amp;uact=8&amp;ved=0ahUKEwivwe_Z8IfQAhXEtBoKHXuaDCUQjRwIBw&amp;url=http://www.bungalows-nederland.nl/Groepsbungalows/&amp;bvm=bv.137132246,d.d2s&amp;psig=AFQjCNGdae8HwRtC0zWQZB9wo4kq-YOkXQ&amp;ust=1478100608630736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://www.google.nl/url?sa=i&amp;rct=j&amp;q=&amp;esrc=s&amp;source=images&amp;cd=&amp;cad=rja&amp;uact=8&amp;ved=0ahUKEwiM2ZKKktbSAhVDxRQKHSx0B2UQjRwIBw&amp;url=http://www.roda46.nl/nieuws-jeugd/voorlopige-samenstelling-jeugdteams/&amp;psig=AFQjCNEJ7c-cbWSyTYdqrpGN85oMwtXOzg&amp;ust=1489585905054247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18" Type="http://schemas.openxmlformats.org/officeDocument/2006/relationships/image" Target="../media/image32.png"/><Relationship Id="rId26" Type="http://schemas.openxmlformats.org/officeDocument/2006/relationships/image" Target="../media/image40.png"/><Relationship Id="rId3" Type="http://schemas.openxmlformats.org/officeDocument/2006/relationships/image" Target="../media/image19.png"/><Relationship Id="rId21" Type="http://schemas.openxmlformats.org/officeDocument/2006/relationships/image" Target="../media/image35.png"/><Relationship Id="rId7" Type="http://schemas.openxmlformats.org/officeDocument/2006/relationships/image" Target="../media/image22.jpeg"/><Relationship Id="rId12" Type="http://schemas.openxmlformats.org/officeDocument/2006/relationships/image" Target="../media/image27.jpeg"/><Relationship Id="rId17" Type="http://schemas.openxmlformats.org/officeDocument/2006/relationships/image" Target="../media/image31.png"/><Relationship Id="rId25" Type="http://schemas.openxmlformats.org/officeDocument/2006/relationships/image" Target="../media/image39.png"/><Relationship Id="rId2" Type="http://schemas.openxmlformats.org/officeDocument/2006/relationships/hyperlink" Target="https://www.google.nl/url?sa=i&amp;rct=j&amp;q=&amp;esrc=s&amp;source=images&amp;cd=&amp;cad=rja&amp;uact=8&amp;ved=0ahUKEwj-8pmum9bSAhUCUhQKHd1mBJsQjRwIBw&amp;url=https://www.skion.nl/nieuws/2209/samen-sterk-voor-kinderen-met-een-hersentumor/&amp;bvm=bv.149397726,d.ZGg&amp;psig=AFQjCNG6IIjamyJJj7Vy24H_PZz2uJukjw&amp;ust=1489588372084324" TargetMode="External"/><Relationship Id="rId16" Type="http://schemas.openxmlformats.org/officeDocument/2006/relationships/image" Target="../media/image30.png"/><Relationship Id="rId20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nl/url?sa=i&amp;rct=j&amp;q=&amp;esrc=s&amp;source=images&amp;cd=&amp;cad=rja&amp;uact=8&amp;ved=0ahUKEwi95oChmtbSAhWDPxQKHbIsCNsQjRwIBw&amp;url=http://cancercollection.com/imageproof.html&amp;bvm=bv.149397726,d.ZGg&amp;psig=AFQjCNHPko8CvU1LDOK-jnaazdQcST8t4g&amp;ust=1489588100181378" TargetMode="External"/><Relationship Id="rId11" Type="http://schemas.openxmlformats.org/officeDocument/2006/relationships/image" Target="../media/image26.png"/><Relationship Id="rId24" Type="http://schemas.openxmlformats.org/officeDocument/2006/relationships/image" Target="../media/image38.png"/><Relationship Id="rId5" Type="http://schemas.openxmlformats.org/officeDocument/2006/relationships/image" Target="../media/image21.png"/><Relationship Id="rId15" Type="http://schemas.openxmlformats.org/officeDocument/2006/relationships/image" Target="../media/image29.png"/><Relationship Id="rId23" Type="http://schemas.openxmlformats.org/officeDocument/2006/relationships/image" Target="../media/image37.png"/><Relationship Id="rId10" Type="http://schemas.openxmlformats.org/officeDocument/2006/relationships/image" Target="../media/image25.png"/><Relationship Id="rId19" Type="http://schemas.openxmlformats.org/officeDocument/2006/relationships/image" Target="../media/image33.png"/><Relationship Id="rId4" Type="http://schemas.openxmlformats.org/officeDocument/2006/relationships/image" Target="../media/image20.png"/><Relationship Id="rId9" Type="http://schemas.openxmlformats.org/officeDocument/2006/relationships/image" Target="../media/image24.png"/><Relationship Id="rId14" Type="http://schemas.openxmlformats.org/officeDocument/2006/relationships/image" Target="../media/image2.png"/><Relationship Id="rId22" Type="http://schemas.openxmlformats.org/officeDocument/2006/relationships/image" Target="../media/image3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nl/url?sa=i&amp;rct=j&amp;q=&amp;esrc=s&amp;source=images&amp;cd=&amp;cad=rja&amp;uact=8&amp;ved=0ahUKEwizk43ah9bSAhXGchQKHWH2DfgQjRwIBw&amp;url=http://www.keyword-suggestions.com/cGVyc29uYWwgbGltaXRhdGlvbnM/&amp;bvm=bv.149397726,d.ZGg&amp;psig=AFQjCNE91F8pLuCs_Y4qre5MKN88SGcE8w&amp;ust=148958310183741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nl/url?sa=i&amp;rct=j&amp;q=&amp;esrc=s&amp;source=images&amp;cd=&amp;cad=rja&amp;uact=8&amp;ved=0ahUKEwiW7LiLgtbSAhXIWxQKHaePDXkQjRwIBw&amp;url=http://www.wmotraining.nl/opleiding-juridisch-adviseur-sociaal-domein/&amp;bvm=bv.149397726,d.ZGg&amp;psig=AFQjCNHfKyF2oH4sJLUBMgxsKHlSzFEvZQ&amp;ust=1489581611898226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nl/url?sa=i&amp;rct=j&amp;q=&amp;esrc=s&amp;source=images&amp;cd=&amp;cad=rja&amp;uact=8&amp;ved=0ahUKEwj879nUidbSAhULtxQKHXx-AgUQjRwIBw&amp;url=http://www.pioniersmagazine.nl/vrijheid-geef-je-door/&amp;bvm=bv.149397726,d.ZGg&amp;psig=AFQjCNHoVppUni5kqDjmuW6svfoSLanYgw&amp;ust=1489583601857037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nl/url?sa=i&amp;rct=j&amp;q=&amp;esrc=s&amp;source=images&amp;cd=&amp;cad=rja&amp;uact=8&amp;ved=0ahUKEwieru6ditbSAhXKvxQKHTWcCt0QjRwIBw&amp;url=http://www.medlaw.nl/&amp;bvm=bv.149397726,d.ZGg&amp;psig=AFQjCNHeHIsDy-dhCOFQIE5bbxrFxxP2eA&amp;ust=1489583796668474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hyperlink" Target="http://www.google.nl/url?sa=i&amp;rct=j&amp;q=&amp;esrc=s&amp;source=images&amp;cd=&amp;cad=rja&amp;uact=8&amp;ved=0ahUKEwjY_dauitbSAhVKcRQKHT-JBSwQjRwIBw&amp;url=http://www.medlaw.nl/over-ons/&amp;bvm=bv.149397726,d.ZGg&amp;psig=AFQjCNH31HrWiNYRy8tQBjyBQ4c4UUhB2w&amp;ust=1489583833517160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COREON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err="1"/>
              <a:t>COmmissie</a:t>
            </a:r>
            <a:r>
              <a:rPr lang="nl-NL" dirty="0"/>
              <a:t> </a:t>
            </a:r>
            <a:r>
              <a:rPr lang="nl-NL" dirty="0" err="1"/>
              <a:t>REgelgeving</a:t>
            </a:r>
            <a:r>
              <a:rPr lang="nl-NL" dirty="0"/>
              <a:t> </a:t>
            </a:r>
            <a:r>
              <a:rPr lang="nl-NL" dirty="0" err="1"/>
              <a:t>ONderzoek</a:t>
            </a:r>
            <a:endParaRPr lang="nl-N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CE78F3-D408-A44E-A17E-B4CCA5BC0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117475"/>
            <a:ext cx="4610100" cy="172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8670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/>
              <a:t>Onderzoeksklimaat beïnvloeden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4000"/>
              </a:lnSpc>
            </a:pPr>
            <a:r>
              <a:rPr lang="nl-NL" sz="2400"/>
              <a:t>Data sharing, open access</a:t>
            </a:r>
          </a:p>
          <a:p>
            <a:pPr>
              <a:lnSpc>
                <a:spcPct val="114000"/>
              </a:lnSpc>
            </a:pPr>
            <a:endParaRPr lang="nl-NL" sz="2400"/>
          </a:p>
          <a:p>
            <a:pPr>
              <a:lnSpc>
                <a:spcPct val="114000"/>
              </a:lnSpc>
            </a:pPr>
            <a:r>
              <a:rPr lang="nl-NL" sz="2400"/>
              <a:t>Gezond onderzoeksklimaat stimuleren</a:t>
            </a:r>
            <a:endParaRPr lang="nl-NL"/>
          </a:p>
        </p:txBody>
      </p:sp>
      <p:pic>
        <p:nvPicPr>
          <p:cNvPr id="25602" name="Picture 2" descr="Afbeeldingsresultaat voor open acces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3448" y="4003128"/>
            <a:ext cx="4191000" cy="21621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22909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sz="3600" dirty="0"/>
              <a:t>Gedragscodes - 1</a:t>
            </a:r>
          </a:p>
        </p:txBody>
      </p:sp>
      <p:sp>
        <p:nvSpPr>
          <p:cNvPr id="10243" name="Tijdelijke aanduiding voor inhoud 2"/>
          <p:cNvSpPr>
            <a:spLocks noGrp="1"/>
          </p:cNvSpPr>
          <p:nvPr>
            <p:ph idx="1"/>
          </p:nvPr>
        </p:nvSpPr>
        <p:spPr>
          <a:xfrm>
            <a:off x="468313" y="1700212"/>
            <a:ext cx="8136135" cy="4537099"/>
          </a:xfrm>
        </p:spPr>
        <p:txBody>
          <a:bodyPr/>
          <a:lstStyle/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nl-NL" sz="2400" dirty="0"/>
              <a:t>Zelfregulerend 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endParaRPr lang="nl-NL" sz="2400" dirty="0"/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nl-NL" sz="2400" dirty="0"/>
              <a:t>Geen wet maar kan helpen leemtes in de wet op te vullen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endParaRPr lang="nl-NL" sz="2400" dirty="0"/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nl-NL" sz="2400" dirty="0"/>
              <a:t>Vrijwillig maar niet zonder verplichtingen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endParaRPr lang="nl-NL" sz="2400" dirty="0"/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nl-NL" sz="2400" dirty="0"/>
              <a:t>Status afhankelijk van welke organisaties </a:t>
            </a:r>
          </a:p>
          <a:p>
            <a:pPr>
              <a:lnSpc>
                <a:spcPct val="114000"/>
              </a:lnSpc>
              <a:buNone/>
            </a:pPr>
            <a:r>
              <a:rPr lang="nl-NL" sz="2400" dirty="0"/>
              <a:t>	het onderschrijven</a:t>
            </a:r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/>
            <a:endParaRPr lang="nl-NL" dirty="0"/>
          </a:p>
          <a:p>
            <a:pPr eaLnBrk="1" hangingPunct="1"/>
            <a:endParaRPr lang="nl-NL" dirty="0"/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/>
            <a:endParaRPr lang="nl-NL" dirty="0"/>
          </a:p>
          <a:p>
            <a:pPr eaLnBrk="1" hangingPunct="1"/>
            <a:endParaRPr lang="nl-NL" dirty="0"/>
          </a:p>
          <a:p>
            <a:pPr eaLnBrk="1" hangingPunct="1"/>
            <a:endParaRPr lang="nl-NL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5229200"/>
            <a:ext cx="3492500" cy="947738"/>
          </a:xfrm>
          <a:prstGeom prst="rect">
            <a:avLst/>
          </a:prstGeom>
          <a:noFill/>
          <a:ln w="25400">
            <a:solidFill>
              <a:srgbClr val="4C744E"/>
            </a:solidFill>
            <a:miter lim="800000"/>
            <a:headEnd/>
            <a:tailEnd/>
          </a:ln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1039" y="4392045"/>
            <a:ext cx="1243409" cy="1784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02756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sz="3600" dirty="0"/>
              <a:t>Gedragscodes - 2</a:t>
            </a:r>
          </a:p>
        </p:txBody>
      </p:sp>
      <p:sp>
        <p:nvSpPr>
          <p:cNvPr id="10243" name="Tijdelijke aanduiding voor inhoud 2"/>
          <p:cNvSpPr>
            <a:spLocks noGrp="1"/>
          </p:cNvSpPr>
          <p:nvPr>
            <p:ph idx="1"/>
          </p:nvPr>
        </p:nvSpPr>
        <p:spPr>
          <a:xfrm>
            <a:off x="468313" y="1700212"/>
            <a:ext cx="8136135" cy="4537099"/>
          </a:xfrm>
        </p:spPr>
        <p:txBody>
          <a:bodyPr>
            <a:normAutofit fontScale="92500"/>
          </a:bodyPr>
          <a:lstStyle/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nl-NL" sz="2600" dirty="0"/>
              <a:t>Code ‘Goed Gedrag’ (2004)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2600" dirty="0"/>
              <a:t>Officieel goedgekeurd door Autoriteit Persoonsgegevens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2600" dirty="0"/>
              <a:t>Geadopteerd door alle UMC’s</a:t>
            </a:r>
          </a:p>
          <a:p>
            <a:pPr>
              <a:lnSpc>
                <a:spcPct val="114000"/>
              </a:lnSpc>
            </a:pPr>
            <a:endParaRPr lang="nl-NL" sz="2600" dirty="0"/>
          </a:p>
          <a:p>
            <a:pPr>
              <a:lnSpc>
                <a:spcPct val="114000"/>
              </a:lnSpc>
            </a:pPr>
            <a:r>
              <a:rPr lang="nl-NL" sz="2600" dirty="0"/>
              <a:t>Onderzoeker moet zorgen voor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2600" dirty="0"/>
              <a:t>Onderzoeksprotocol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2600" dirty="0"/>
              <a:t>Beperking van de verzameling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2600" dirty="0"/>
              <a:t>Toestemming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2600" dirty="0"/>
              <a:t>Beveiliging en inzage </a:t>
            </a:r>
          </a:p>
          <a:p>
            <a:pPr>
              <a:lnSpc>
                <a:spcPct val="114000"/>
              </a:lnSpc>
            </a:pPr>
            <a:endParaRPr lang="nl-NL" sz="2400" dirty="0"/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/>
            <a:endParaRPr lang="nl-NL" dirty="0"/>
          </a:p>
          <a:p>
            <a:pPr eaLnBrk="1" hangingPunct="1"/>
            <a:endParaRPr lang="nl-NL" dirty="0"/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/>
            <a:endParaRPr lang="nl-NL" dirty="0"/>
          </a:p>
          <a:p>
            <a:pPr eaLnBrk="1" hangingPunct="1"/>
            <a:endParaRPr lang="nl-NL" dirty="0"/>
          </a:p>
          <a:p>
            <a:pPr eaLnBrk="1" hangingPunct="1"/>
            <a:endParaRPr lang="nl-NL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5157192"/>
            <a:ext cx="3492500" cy="947738"/>
          </a:xfrm>
          <a:prstGeom prst="rect">
            <a:avLst/>
          </a:prstGeom>
          <a:noFill/>
          <a:ln w="25400">
            <a:solidFill>
              <a:srgbClr val="4C744E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937619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sz="3600" dirty="0"/>
              <a:t>Code Goed Gedrag</a:t>
            </a:r>
          </a:p>
        </p:txBody>
      </p:sp>
      <p:sp>
        <p:nvSpPr>
          <p:cNvPr id="10243" name="Tijdelijke aanduiding voor inhoud 2"/>
          <p:cNvSpPr>
            <a:spLocks noGrp="1"/>
          </p:cNvSpPr>
          <p:nvPr>
            <p:ph idx="1"/>
          </p:nvPr>
        </p:nvSpPr>
        <p:spPr>
          <a:xfrm>
            <a:off x="468313" y="1700212"/>
            <a:ext cx="8136135" cy="4537099"/>
          </a:xfrm>
        </p:spPr>
        <p:txBody>
          <a:bodyPr/>
          <a:lstStyle/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nl-NL" sz="2400" dirty="0"/>
              <a:t>Persoonsgegevens: (in)direct identificeerbaar of gecodeerd</a:t>
            </a:r>
          </a:p>
          <a:p>
            <a:pPr>
              <a:lnSpc>
                <a:spcPct val="114000"/>
              </a:lnSpc>
              <a:buNone/>
            </a:pPr>
            <a:r>
              <a:rPr lang="nl-NL" sz="2400" dirty="0"/>
              <a:t>	(bij anonieme gegevens zijn er geen beperkingen)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endParaRPr lang="nl-NL" sz="2400" dirty="0"/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nl-NL" sz="2400" dirty="0"/>
              <a:t>Gebruik persoonsgegevens: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2400" dirty="0"/>
              <a:t>Met toestemming CMO(-</a:t>
            </a:r>
            <a:r>
              <a:rPr lang="nl-NL" sz="2400" dirty="0" err="1"/>
              <a:t>light</a:t>
            </a:r>
            <a:r>
              <a:rPr lang="nl-NL" sz="2400" dirty="0"/>
              <a:t>) i.v.m. mogelijke privacyvragen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2400" dirty="0"/>
              <a:t>Melden bij Functionaris Gegevensbescherming 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endParaRPr lang="nl-NL" dirty="0"/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/>
            <a:endParaRPr lang="nl-NL" dirty="0"/>
          </a:p>
          <a:p>
            <a:pPr eaLnBrk="1" hangingPunct="1"/>
            <a:endParaRPr lang="nl-NL" dirty="0"/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/>
            <a:endParaRPr lang="nl-NL" dirty="0"/>
          </a:p>
          <a:p>
            <a:pPr eaLnBrk="1" hangingPunct="1"/>
            <a:endParaRPr lang="nl-NL" dirty="0"/>
          </a:p>
          <a:p>
            <a:pPr eaLnBrk="1" hangingPunct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6867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sz="3600" dirty="0"/>
              <a:t>Gedragscodes - 3</a:t>
            </a:r>
          </a:p>
        </p:txBody>
      </p:sp>
      <p:sp>
        <p:nvSpPr>
          <p:cNvPr id="10243" name="Tijdelijke aanduiding voor inhoud 2"/>
          <p:cNvSpPr>
            <a:spLocks noGrp="1"/>
          </p:cNvSpPr>
          <p:nvPr>
            <p:ph idx="1"/>
          </p:nvPr>
        </p:nvSpPr>
        <p:spPr>
          <a:xfrm>
            <a:off x="468313" y="1700212"/>
            <a:ext cx="8136135" cy="4537099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14000"/>
              </a:lnSpc>
            </a:pPr>
            <a:r>
              <a:rPr lang="nl-NL" sz="3800" dirty="0"/>
              <a:t>Code ‘Goed Gebruik’ (2011)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3800" dirty="0"/>
              <a:t>Geadopteerd door vele instellingen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3800" dirty="0"/>
              <a:t>Tot stand gekomen met zo breed mogelijke consensus 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None/>
            </a:pPr>
            <a:r>
              <a:rPr lang="nl-NL" sz="3800" dirty="0"/>
              <a:t>	(donoren, behandelaars, beheerders, onderzoekers) 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None/>
            </a:pPr>
            <a:endParaRPr lang="nl-NL" sz="3800" dirty="0"/>
          </a:p>
          <a:p>
            <a:pPr>
              <a:lnSpc>
                <a:spcPct val="114000"/>
              </a:lnSpc>
            </a:pPr>
            <a:r>
              <a:rPr lang="nl-NL" sz="3800" dirty="0"/>
              <a:t>Hoofdlijnen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3800" dirty="0"/>
              <a:t>Geen risico voor donor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3800" dirty="0"/>
              <a:t>Belangen donor geborgd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3800" dirty="0"/>
              <a:t>Privacybescherming donoren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3800" dirty="0" err="1"/>
              <a:t>Opt-in</a:t>
            </a:r>
            <a:r>
              <a:rPr lang="nl-NL" sz="3800" dirty="0"/>
              <a:t> (restmateriaal) </a:t>
            </a:r>
            <a:r>
              <a:rPr lang="nl-NL" sz="3800" i="1" dirty="0"/>
              <a:t>versus</a:t>
            </a:r>
            <a:r>
              <a:rPr lang="nl-NL" sz="3800" dirty="0"/>
              <a:t> </a:t>
            </a:r>
            <a:r>
              <a:rPr lang="nl-NL" sz="3800" dirty="0" err="1"/>
              <a:t>opt-out</a:t>
            </a:r>
            <a:r>
              <a:rPr lang="nl-NL" sz="3800" dirty="0"/>
              <a:t> (de </a:t>
            </a:r>
            <a:r>
              <a:rPr lang="nl-NL" sz="3800" dirty="0" err="1"/>
              <a:t>novo</a:t>
            </a:r>
            <a:r>
              <a:rPr lang="nl-NL" sz="3800" dirty="0"/>
              <a:t> biobank)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3800" dirty="0"/>
              <a:t>Geldt niet voor foetaal weefsel, embryo’s, 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None/>
            </a:pPr>
            <a:r>
              <a:rPr lang="nl-NL" sz="3800" dirty="0"/>
              <a:t>	geslachtcellen en obductiemateriaal</a:t>
            </a:r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/>
            <a:endParaRPr lang="nl-NL" dirty="0"/>
          </a:p>
          <a:p>
            <a:pPr eaLnBrk="1" hangingPunct="1"/>
            <a:endParaRPr lang="nl-NL" dirty="0"/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>
              <a:buFont typeface="Arial" charset="0"/>
              <a:buNone/>
            </a:pPr>
            <a:endParaRPr lang="nl-NL" dirty="0"/>
          </a:p>
          <a:p>
            <a:pPr eaLnBrk="1" hangingPunct="1"/>
            <a:endParaRPr lang="nl-NL" dirty="0"/>
          </a:p>
          <a:p>
            <a:pPr eaLnBrk="1" hangingPunct="1"/>
            <a:endParaRPr lang="nl-NL" dirty="0"/>
          </a:p>
          <a:p>
            <a:pPr eaLnBrk="1" hangingPunct="1"/>
            <a:endParaRPr lang="nl-NL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4653136"/>
            <a:ext cx="1423541" cy="204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626938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/>
              <a:t>Beoordeling niet-WMO plichtig onderzoek</a:t>
            </a:r>
          </a:p>
        </p:txBody>
      </p:sp>
      <p:sp>
        <p:nvSpPr>
          <p:cNvPr id="21507" name="Tijdelijke aanduiding voor inhoud 2"/>
          <p:cNvSpPr>
            <a:spLocks noGrp="1"/>
          </p:cNvSpPr>
          <p:nvPr>
            <p:ph idx="1"/>
          </p:nvPr>
        </p:nvSpPr>
        <p:spPr>
          <a:xfrm>
            <a:off x="539750" y="1700808"/>
            <a:ext cx="8280722" cy="4536504"/>
          </a:xfrm>
        </p:spPr>
        <p:txBody>
          <a:bodyPr/>
          <a:lstStyle/>
          <a:p>
            <a:pPr marL="457200" indent="-457200">
              <a:lnSpc>
                <a:spcPct val="114000"/>
              </a:lnSpc>
              <a:buNone/>
            </a:pPr>
            <a:r>
              <a:rPr lang="nl-NL" sz="2400" dirty="0"/>
              <a:t>Waarom toetsen?</a:t>
            </a:r>
          </a:p>
          <a:p>
            <a:pPr marL="324000" indent="-324000">
              <a:lnSpc>
                <a:spcPct val="114000"/>
              </a:lnSpc>
            </a:pPr>
            <a:r>
              <a:rPr lang="nl-NL" sz="2400" dirty="0"/>
              <a:t>Donorbelang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2400" dirty="0"/>
              <a:t>Transparant en informatie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2400" dirty="0"/>
              <a:t>Minimaliseren risico’s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2400" dirty="0"/>
              <a:t>Privacybescherming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2400" dirty="0"/>
              <a:t>Zeggenschap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2400" dirty="0"/>
              <a:t>Terugkoppeling nevenbevindingen</a:t>
            </a:r>
          </a:p>
          <a:p>
            <a:pPr>
              <a:buNone/>
            </a:pPr>
            <a:endParaRPr lang="nl-NL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 b="2160"/>
          <a:stretch>
            <a:fillRect/>
          </a:stretch>
        </p:blipFill>
        <p:spPr bwMode="auto">
          <a:xfrm>
            <a:off x="5652120" y="4725144"/>
            <a:ext cx="2922045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43006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/>
              <a:t>Beoordeling niet-WMO plichtig onderzoek</a:t>
            </a:r>
          </a:p>
        </p:txBody>
      </p:sp>
      <p:sp>
        <p:nvSpPr>
          <p:cNvPr id="21507" name="Tijdelijke aanduiding voor inhoud 2"/>
          <p:cNvSpPr>
            <a:spLocks noGrp="1"/>
          </p:cNvSpPr>
          <p:nvPr>
            <p:ph idx="1"/>
          </p:nvPr>
        </p:nvSpPr>
        <p:spPr>
          <a:xfrm>
            <a:off x="539750" y="1700808"/>
            <a:ext cx="8280722" cy="4536504"/>
          </a:xfrm>
        </p:spPr>
        <p:txBody>
          <a:bodyPr/>
          <a:lstStyle/>
          <a:p>
            <a:pPr marL="457200" indent="-457200">
              <a:lnSpc>
                <a:spcPct val="114000"/>
              </a:lnSpc>
              <a:buNone/>
            </a:pPr>
            <a:r>
              <a:rPr lang="nl-NL" sz="2400" dirty="0"/>
              <a:t>Waarom toetsen?</a:t>
            </a:r>
          </a:p>
          <a:p>
            <a:pPr marL="324000" indent="-324000">
              <a:lnSpc>
                <a:spcPct val="114000"/>
              </a:lnSpc>
            </a:pPr>
            <a:r>
              <a:rPr lang="nl-NL" sz="2400" dirty="0"/>
              <a:t>Donorbelang</a:t>
            </a:r>
          </a:p>
          <a:p>
            <a:pPr marL="324000" indent="-324000">
              <a:lnSpc>
                <a:spcPct val="114000"/>
              </a:lnSpc>
            </a:pPr>
            <a:r>
              <a:rPr lang="nl-NL" sz="2400" dirty="0"/>
              <a:t>Onderzoeksbelang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2400" dirty="0"/>
              <a:t>Toegang tot materiaal en data voor wetenschappelijk onderzoek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2400" dirty="0"/>
              <a:t>Medische innovatie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2400" dirty="0"/>
              <a:t>Juiste balans: inspanning en kosten </a:t>
            </a:r>
            <a:r>
              <a:rPr lang="nl-NL" sz="2400" i="1" dirty="0"/>
              <a:t>versus</a:t>
            </a:r>
            <a:r>
              <a:rPr lang="nl-NL" sz="2400" dirty="0"/>
              <a:t> kwaliteit</a:t>
            </a:r>
          </a:p>
          <a:p>
            <a:pPr>
              <a:buNone/>
            </a:pPr>
            <a:endParaRPr lang="nl-NL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 b="2160"/>
          <a:stretch>
            <a:fillRect/>
          </a:stretch>
        </p:blipFill>
        <p:spPr bwMode="auto">
          <a:xfrm>
            <a:off x="5652120" y="4725144"/>
            <a:ext cx="2922045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806453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/>
              <a:t>Beoordeling niet-WMO plichtig onderzoek</a:t>
            </a:r>
          </a:p>
        </p:txBody>
      </p:sp>
      <p:sp>
        <p:nvSpPr>
          <p:cNvPr id="21507" name="Tijdelijke aanduiding voor inhoud 2"/>
          <p:cNvSpPr>
            <a:spLocks noGrp="1"/>
          </p:cNvSpPr>
          <p:nvPr>
            <p:ph idx="1"/>
          </p:nvPr>
        </p:nvSpPr>
        <p:spPr>
          <a:xfrm>
            <a:off x="539750" y="1700808"/>
            <a:ext cx="8280722" cy="4536504"/>
          </a:xfrm>
        </p:spPr>
        <p:txBody>
          <a:bodyPr/>
          <a:lstStyle/>
          <a:p>
            <a:pPr marL="324000" indent="-324000">
              <a:lnSpc>
                <a:spcPct val="114000"/>
              </a:lnSpc>
              <a:buNone/>
            </a:pPr>
            <a:r>
              <a:rPr lang="nl-NL" sz="2400" dirty="0"/>
              <a:t>Waarom toetsen?</a:t>
            </a:r>
          </a:p>
          <a:p>
            <a:pPr marL="324000" indent="-324000">
              <a:lnSpc>
                <a:spcPct val="114000"/>
              </a:lnSpc>
            </a:pPr>
            <a:r>
              <a:rPr lang="nl-NL" sz="2400" dirty="0"/>
              <a:t>Donorbelang</a:t>
            </a:r>
          </a:p>
          <a:p>
            <a:pPr marL="324000" indent="-324000">
              <a:lnSpc>
                <a:spcPct val="114000"/>
              </a:lnSpc>
            </a:pPr>
            <a:r>
              <a:rPr lang="nl-NL" sz="2400" dirty="0"/>
              <a:t>Onderzoeksbelang</a:t>
            </a:r>
          </a:p>
          <a:p>
            <a:pPr marL="324000" indent="-324000">
              <a:lnSpc>
                <a:spcPct val="114000"/>
              </a:lnSpc>
            </a:pPr>
            <a:r>
              <a:rPr lang="nl-NL" sz="2400" dirty="0"/>
              <a:t>Maatschappelijk belang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2400" dirty="0"/>
              <a:t>Patiënten/publiek vertrouwen moet krijgen/houden in de wetenschap</a:t>
            </a:r>
          </a:p>
          <a:p>
            <a:pPr>
              <a:buNone/>
            </a:pPr>
            <a:endParaRPr lang="nl-NL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 b="2160"/>
          <a:stretch>
            <a:fillRect/>
          </a:stretch>
        </p:blipFill>
        <p:spPr bwMode="auto">
          <a:xfrm>
            <a:off x="5652120" y="4725144"/>
            <a:ext cx="2922045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180991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lnSpc>
                <a:spcPct val="114000"/>
              </a:lnSpc>
            </a:pPr>
            <a:r>
              <a:rPr lang="nl-NL" sz="3600"/>
              <a:t>Beoordeling niet-WMO plichtig onderzoek</a:t>
            </a:r>
          </a:p>
        </p:txBody>
      </p:sp>
      <p:sp>
        <p:nvSpPr>
          <p:cNvPr id="21507" name="Tijdelijke aanduiding voor inhoud 2"/>
          <p:cNvSpPr>
            <a:spLocks noGrp="1"/>
          </p:cNvSpPr>
          <p:nvPr>
            <p:ph idx="1"/>
          </p:nvPr>
        </p:nvSpPr>
        <p:spPr>
          <a:xfrm>
            <a:off x="539750" y="1700808"/>
            <a:ext cx="8280722" cy="4536504"/>
          </a:xfrm>
        </p:spPr>
        <p:txBody>
          <a:bodyPr/>
          <a:lstStyle/>
          <a:p>
            <a:pPr>
              <a:lnSpc>
                <a:spcPct val="114000"/>
              </a:lnSpc>
              <a:buNone/>
            </a:pPr>
            <a:r>
              <a:rPr lang="nl-NL" sz="2400"/>
              <a:t>Wat toetsen?</a:t>
            </a:r>
          </a:p>
          <a:p>
            <a:pPr>
              <a:lnSpc>
                <a:spcPct val="114000"/>
              </a:lnSpc>
            </a:pPr>
            <a:r>
              <a:rPr lang="nl-NL" sz="2400"/>
              <a:t>Relevantie en kwaliteit onderzoek</a:t>
            </a:r>
          </a:p>
          <a:p>
            <a:pPr>
              <a:lnSpc>
                <a:spcPct val="114000"/>
              </a:lnSpc>
            </a:pPr>
            <a:r>
              <a:rPr lang="nl-NL" sz="2400"/>
              <a:t>Procedures privacybescherming</a:t>
            </a:r>
          </a:p>
          <a:p>
            <a:pPr>
              <a:lnSpc>
                <a:spcPct val="114000"/>
              </a:lnSpc>
            </a:pPr>
            <a:r>
              <a:rPr lang="nl-NL" sz="2400"/>
              <a:t>Procedure informed consent</a:t>
            </a:r>
          </a:p>
          <a:p>
            <a:pPr>
              <a:lnSpc>
                <a:spcPct val="114000"/>
              </a:lnSpc>
            </a:pPr>
            <a:r>
              <a:rPr lang="nl-NL" sz="2400"/>
              <a:t>Procedure nevenbevindingen</a:t>
            </a:r>
          </a:p>
          <a:p>
            <a:pPr>
              <a:lnSpc>
                <a:spcPct val="114000"/>
              </a:lnSpc>
            </a:pPr>
            <a:r>
              <a:rPr lang="nl-NL" sz="2400"/>
              <a:t>Professionaliteit (biobank)organisatie</a:t>
            </a:r>
          </a:p>
          <a:p>
            <a:pPr>
              <a:lnSpc>
                <a:spcPct val="114000"/>
              </a:lnSpc>
            </a:pPr>
            <a:endParaRPr lang="nl-NL"/>
          </a:p>
          <a:p>
            <a:pPr>
              <a:buNone/>
            </a:pPr>
            <a:endParaRPr lang="nl-NL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3534928"/>
            <a:ext cx="2952328" cy="261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971246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ijdelijke aanduiding voor inhoud 2"/>
          <p:cNvSpPr>
            <a:spLocks noGrp="1"/>
          </p:cNvSpPr>
          <p:nvPr>
            <p:ph idx="1"/>
          </p:nvPr>
        </p:nvSpPr>
        <p:spPr>
          <a:xfrm>
            <a:off x="539750" y="1700808"/>
            <a:ext cx="8280722" cy="4536504"/>
          </a:xfrm>
        </p:spPr>
        <p:txBody>
          <a:bodyPr/>
          <a:lstStyle/>
          <a:p>
            <a:pPr>
              <a:lnSpc>
                <a:spcPct val="113000"/>
              </a:lnSpc>
            </a:pPr>
            <a:r>
              <a:rPr lang="nl-NL" sz="2400" dirty="0"/>
              <a:t>Toetsing van niet-WMO plichtig onderzoek is nodig</a:t>
            </a:r>
          </a:p>
          <a:p>
            <a:pPr>
              <a:lnSpc>
                <a:spcPct val="113000"/>
              </a:lnSpc>
            </a:pPr>
            <a:r>
              <a:rPr lang="nl-NL" sz="2400" dirty="0"/>
              <a:t>Gedragscodes leveren bruikbaar kader</a:t>
            </a:r>
          </a:p>
          <a:p>
            <a:pPr>
              <a:lnSpc>
                <a:spcPct val="113000"/>
              </a:lnSpc>
            </a:pPr>
            <a:r>
              <a:rPr lang="nl-NL" sz="2400" dirty="0" err="1"/>
              <a:t>Dedicated</a:t>
            </a:r>
            <a:r>
              <a:rPr lang="nl-NL" sz="2400" dirty="0"/>
              <a:t> commissie </a:t>
            </a:r>
            <a:r>
              <a:rPr lang="nl-NL" sz="2400" dirty="0" err="1"/>
              <a:t>nWMO</a:t>
            </a:r>
            <a:r>
              <a:rPr lang="nl-NL" sz="2400" dirty="0"/>
              <a:t> is handig</a:t>
            </a:r>
          </a:p>
          <a:p>
            <a:pPr>
              <a:lnSpc>
                <a:spcPct val="113000"/>
              </a:lnSpc>
              <a:buNone/>
            </a:pPr>
            <a:r>
              <a:rPr lang="nl-NL" sz="2400" dirty="0"/>
              <a:t>	</a:t>
            </a:r>
            <a:r>
              <a:rPr lang="nl-NL" sz="2400" dirty="0">
                <a:sym typeface="Symbol"/>
              </a:rPr>
              <a:t> toetsing door (bestaande) decentrale commissies</a:t>
            </a:r>
            <a:endParaRPr lang="nl-NL" sz="2400" dirty="0"/>
          </a:p>
          <a:p>
            <a:pPr>
              <a:lnSpc>
                <a:spcPct val="113000"/>
              </a:lnSpc>
            </a:pPr>
            <a:r>
              <a:rPr lang="nl-NL" sz="2400" dirty="0"/>
              <a:t>Efficiënte procesgang is nodig en mogelijk</a:t>
            </a:r>
          </a:p>
          <a:p>
            <a:pPr>
              <a:lnSpc>
                <a:spcPct val="114000"/>
              </a:lnSpc>
            </a:pPr>
            <a:endParaRPr lang="nl-NL" dirty="0"/>
          </a:p>
          <a:p>
            <a:pPr>
              <a:buNone/>
            </a:pPr>
            <a:endParaRPr lang="nl-NL" dirty="0"/>
          </a:p>
        </p:txBody>
      </p:sp>
      <p:pic>
        <p:nvPicPr>
          <p:cNvPr id="1037" name="Picture 13" descr="Afbeeldingsresultaat voor nederland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3739848"/>
            <a:ext cx="2758689" cy="3095998"/>
          </a:xfrm>
          <a:prstGeom prst="rect">
            <a:avLst/>
          </a:prstGeom>
          <a:noFill/>
        </p:spPr>
      </p:pic>
      <p:sp>
        <p:nvSpPr>
          <p:cNvPr id="2150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 dirty="0"/>
              <a:t>Stand van zaken Nederland - 1</a:t>
            </a:r>
          </a:p>
        </p:txBody>
      </p:sp>
      <p:sp>
        <p:nvSpPr>
          <p:cNvPr id="1028" name="AutoShape 4" descr="Afbeeldingsresultaat voor nederland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0" name="AutoShape 6" descr="Afbeeldingsresultaat voor nederland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2" name="AutoShape 8" descr="Afbeeldingsresultaat voor nederland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4" name="AutoShape 10" descr="Afbeeldingsresultaat voor nederland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725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 dirty="0"/>
              <a:t>Ontstaan COREON</a:t>
            </a:r>
          </a:p>
        </p:txBody>
      </p:sp>
      <p:cxnSp>
        <p:nvCxnSpPr>
          <p:cNvPr id="16" name="Rechte verbindingslijn met pijl 15"/>
          <p:cNvCxnSpPr/>
          <p:nvPr/>
        </p:nvCxnSpPr>
        <p:spPr>
          <a:xfrm>
            <a:off x="403225" y="2754313"/>
            <a:ext cx="8277225" cy="0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5-puntige ster 19"/>
          <p:cNvSpPr/>
          <p:nvPr/>
        </p:nvSpPr>
        <p:spPr>
          <a:xfrm>
            <a:off x="1116013" y="2580456"/>
            <a:ext cx="379412" cy="344488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1" name="Tekstvak 11"/>
          <p:cNvSpPr txBox="1">
            <a:spLocks noChangeArrowheads="1"/>
          </p:cNvSpPr>
          <p:nvPr/>
        </p:nvSpPr>
        <p:spPr bwMode="auto">
          <a:xfrm>
            <a:off x="236538" y="3027363"/>
            <a:ext cx="224723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nl-NL" dirty="0"/>
              <a:t>1986</a:t>
            </a:r>
          </a:p>
          <a:p>
            <a:pPr algn="ctr"/>
            <a:r>
              <a:rPr lang="nl-NL" dirty="0"/>
              <a:t>Oprichting Vereniging voor Epidemiologie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4255368"/>
            <a:ext cx="2348880" cy="469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5-puntige ster 21"/>
          <p:cNvSpPr/>
          <p:nvPr/>
        </p:nvSpPr>
        <p:spPr>
          <a:xfrm>
            <a:off x="2987824" y="2580456"/>
            <a:ext cx="379412" cy="344488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3" name="Tekstvak 11"/>
          <p:cNvSpPr txBox="1">
            <a:spLocks noChangeArrowheads="1"/>
          </p:cNvSpPr>
          <p:nvPr/>
        </p:nvSpPr>
        <p:spPr bwMode="auto">
          <a:xfrm>
            <a:off x="2396778" y="3027363"/>
            <a:ext cx="159915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nl-NL" dirty="0"/>
              <a:t>Initiatie Commissie Privacy</a:t>
            </a:r>
          </a:p>
        </p:txBody>
      </p:sp>
      <p:sp>
        <p:nvSpPr>
          <p:cNvPr id="24" name="5-puntige ster 23"/>
          <p:cNvSpPr/>
          <p:nvPr/>
        </p:nvSpPr>
        <p:spPr>
          <a:xfrm>
            <a:off x="4514974" y="2564904"/>
            <a:ext cx="379412" cy="344488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5" name="Tekstvak 11"/>
          <p:cNvSpPr txBox="1">
            <a:spLocks noChangeArrowheads="1"/>
          </p:cNvSpPr>
          <p:nvPr/>
        </p:nvSpPr>
        <p:spPr bwMode="auto">
          <a:xfrm>
            <a:off x="3923928" y="3011811"/>
            <a:ext cx="159915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nl-NL" dirty="0"/>
              <a:t>maart 2003</a:t>
            </a:r>
          </a:p>
          <a:p>
            <a:pPr algn="ctr"/>
            <a:r>
              <a:rPr lang="nl-NL" dirty="0"/>
              <a:t>COREON</a:t>
            </a:r>
          </a:p>
        </p:txBody>
      </p:sp>
      <p:sp>
        <p:nvSpPr>
          <p:cNvPr id="26" name="Rechteraccolade 25"/>
          <p:cNvSpPr/>
          <p:nvPr/>
        </p:nvSpPr>
        <p:spPr>
          <a:xfrm rot="5400000">
            <a:off x="2087724" y="3176972"/>
            <a:ext cx="216024" cy="1872208"/>
          </a:xfrm>
          <a:prstGeom prst="rightBrac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4202828"/>
            <a:ext cx="1728192" cy="810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8" name="Rechte verbindingslijn met pijl 27"/>
          <p:cNvCxnSpPr/>
          <p:nvPr/>
        </p:nvCxnSpPr>
        <p:spPr>
          <a:xfrm>
            <a:off x="4139952" y="4077072"/>
            <a:ext cx="1872208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AB1E3440-92F1-2641-9236-228321D25A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900" y="5138931"/>
            <a:ext cx="2592288" cy="971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4979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 dirty="0"/>
              <a:t>Stand van zaken Nederland - 2</a:t>
            </a:r>
          </a:p>
        </p:txBody>
      </p:sp>
      <p:sp>
        <p:nvSpPr>
          <p:cNvPr id="21507" name="Tijdelijke aanduiding voor inhoud 2"/>
          <p:cNvSpPr>
            <a:spLocks noGrp="1"/>
          </p:cNvSpPr>
          <p:nvPr>
            <p:ph idx="1"/>
          </p:nvPr>
        </p:nvSpPr>
        <p:spPr>
          <a:xfrm>
            <a:off x="539750" y="1700808"/>
            <a:ext cx="8280722" cy="4536504"/>
          </a:xfrm>
        </p:spPr>
        <p:txBody>
          <a:bodyPr>
            <a:normAutofit fontScale="92500"/>
          </a:bodyPr>
          <a:lstStyle/>
          <a:p>
            <a:pPr>
              <a:lnSpc>
                <a:spcPct val="113000"/>
              </a:lnSpc>
            </a:pPr>
            <a:r>
              <a:rPr lang="nl-NL" sz="2600" dirty="0"/>
              <a:t>Landelijke harmonisatie is noodzakelijk</a:t>
            </a:r>
          </a:p>
          <a:p>
            <a:pPr lvl="1">
              <a:lnSpc>
                <a:spcPct val="113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2600" dirty="0" err="1"/>
              <a:t>Één</a:t>
            </a:r>
            <a:r>
              <a:rPr lang="nl-NL" sz="2600" dirty="0"/>
              <a:t> toetsingskader</a:t>
            </a:r>
          </a:p>
          <a:p>
            <a:pPr lvl="1">
              <a:lnSpc>
                <a:spcPct val="113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2600" dirty="0"/>
              <a:t>Uniformiteit in commissies en criteria</a:t>
            </a:r>
          </a:p>
          <a:p>
            <a:pPr lvl="1">
              <a:lnSpc>
                <a:spcPct val="113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2600" dirty="0"/>
              <a:t>Onderlinge erkenning van beoordeling</a:t>
            </a:r>
          </a:p>
          <a:p>
            <a:pPr>
              <a:lnSpc>
                <a:spcPct val="113000"/>
              </a:lnSpc>
            </a:pPr>
            <a:endParaRPr lang="nl-NL" sz="2600" dirty="0"/>
          </a:p>
          <a:p>
            <a:pPr>
              <a:lnSpc>
                <a:spcPct val="113000"/>
              </a:lnSpc>
            </a:pPr>
            <a:r>
              <a:rPr lang="nl-NL" sz="2600" dirty="0"/>
              <a:t>Twee initiatieven, afstemming onderling</a:t>
            </a:r>
          </a:p>
          <a:p>
            <a:pPr lvl="1">
              <a:lnSpc>
                <a:spcPct val="113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2600" dirty="0" err="1"/>
              <a:t>nietWMO</a:t>
            </a:r>
            <a:r>
              <a:rPr lang="nl-NL" sz="2600" dirty="0"/>
              <a:t>-plichtig geneesmiddelenonderzoek geïnitieerd of gefinancierd door farmaceutische bedrijven </a:t>
            </a:r>
          </a:p>
          <a:p>
            <a:pPr lvl="1">
              <a:lnSpc>
                <a:spcPct val="113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2600" dirty="0"/>
              <a:t>Eenvormige Toetsing Gezondheidsonderzoek</a:t>
            </a:r>
          </a:p>
          <a:p>
            <a:pPr>
              <a:lnSpc>
                <a:spcPct val="114000"/>
              </a:lnSpc>
            </a:pPr>
            <a:endParaRPr lang="nl-NL" dirty="0"/>
          </a:p>
          <a:p>
            <a:pPr>
              <a:buNone/>
            </a:pPr>
            <a:endParaRPr lang="nl-NL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6185974"/>
            <a:ext cx="2016224" cy="65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23035" y="6260795"/>
            <a:ext cx="1768627" cy="536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563121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el 1"/>
          <p:cNvSpPr>
            <a:spLocks noGrp="1"/>
          </p:cNvSpPr>
          <p:nvPr>
            <p:ph type="title"/>
          </p:nvPr>
        </p:nvSpPr>
        <p:spPr>
          <a:xfrm>
            <a:off x="522288" y="1004888"/>
            <a:ext cx="8442200" cy="533400"/>
          </a:xfrm>
        </p:spPr>
        <p:txBody>
          <a:bodyPr>
            <a:normAutofit fontScale="90000"/>
          </a:bodyPr>
          <a:lstStyle/>
          <a:p>
            <a:r>
              <a:rPr lang="nl-NL" sz="3600" dirty="0"/>
              <a:t>Eenvormige toetsing (stand van zaken 2017)</a:t>
            </a:r>
          </a:p>
        </p:txBody>
      </p:sp>
      <p:sp>
        <p:nvSpPr>
          <p:cNvPr id="21507" name="Tijdelijke aanduiding voor inhoud 2"/>
          <p:cNvSpPr>
            <a:spLocks noGrp="1"/>
          </p:cNvSpPr>
          <p:nvPr>
            <p:ph idx="1"/>
          </p:nvPr>
        </p:nvSpPr>
        <p:spPr>
          <a:xfrm>
            <a:off x="539750" y="1700808"/>
            <a:ext cx="8280722" cy="4536504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3000"/>
              </a:lnSpc>
            </a:pPr>
            <a:r>
              <a:rPr lang="nl-NL" sz="3400" dirty="0"/>
              <a:t>Doelstelling:</a:t>
            </a:r>
          </a:p>
          <a:p>
            <a:pPr lvl="1">
              <a:lnSpc>
                <a:spcPct val="113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3400" dirty="0"/>
              <a:t>Belangen deelnemers borgen</a:t>
            </a:r>
          </a:p>
          <a:p>
            <a:pPr lvl="1">
              <a:lnSpc>
                <a:spcPct val="113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3400" dirty="0"/>
              <a:t>Transparantie bevorderen</a:t>
            </a:r>
          </a:p>
          <a:p>
            <a:pPr lvl="1">
              <a:lnSpc>
                <a:spcPct val="113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3400" dirty="0"/>
              <a:t>Efficiënte procedures (digitaal)</a:t>
            </a:r>
          </a:p>
          <a:p>
            <a:pPr lvl="1">
              <a:lnSpc>
                <a:spcPct val="113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3400" dirty="0"/>
              <a:t>Uiteenlopende ontwikkelingen rond toetsingscriteria voorkomen</a:t>
            </a:r>
          </a:p>
          <a:p>
            <a:pPr lvl="1">
              <a:lnSpc>
                <a:spcPct val="113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3400" dirty="0"/>
              <a:t>Research waste voorkomen</a:t>
            </a:r>
          </a:p>
          <a:p>
            <a:pPr>
              <a:lnSpc>
                <a:spcPct val="113000"/>
              </a:lnSpc>
              <a:buFont typeface="Arial" pitchFamily="34" charset="0"/>
              <a:buChar char="•"/>
            </a:pPr>
            <a:r>
              <a:rPr lang="nl-NL" sz="3400" dirty="0"/>
              <a:t>Eindplaatje</a:t>
            </a:r>
          </a:p>
          <a:p>
            <a:pPr lvl="1">
              <a:lnSpc>
                <a:spcPct val="113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3400" dirty="0"/>
              <a:t>Convenant</a:t>
            </a:r>
          </a:p>
          <a:p>
            <a:pPr lvl="1">
              <a:lnSpc>
                <a:spcPct val="113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3400" dirty="0"/>
              <a:t>Inhoudelijke toetsingscriteria (waar moet onderzoek aan voldoen)</a:t>
            </a:r>
          </a:p>
          <a:p>
            <a:pPr lvl="1">
              <a:lnSpc>
                <a:spcPct val="113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3400" dirty="0"/>
              <a:t>Formele toetsingscriteria (hoe verloopt toetsing / samenstelling cie.)</a:t>
            </a:r>
          </a:p>
          <a:p>
            <a:pPr lvl="1">
              <a:lnSpc>
                <a:spcPct val="113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3400" dirty="0"/>
              <a:t>Decentrale toetsing</a:t>
            </a:r>
          </a:p>
          <a:p>
            <a:pPr>
              <a:lnSpc>
                <a:spcPct val="114000"/>
              </a:lnSpc>
            </a:pPr>
            <a:endParaRPr lang="nl-NL" dirty="0"/>
          </a:p>
          <a:p>
            <a:pPr>
              <a:buNone/>
            </a:pPr>
            <a:endParaRPr lang="nl-NL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5301208"/>
            <a:ext cx="2704731" cy="8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314302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/>
              <a:t>Samenstelling COREON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4000"/>
              </a:lnSpc>
            </a:pPr>
            <a:r>
              <a:rPr lang="nl-NL" sz="2400"/>
              <a:t>Coördinatie - dagelijks bestuur</a:t>
            </a:r>
          </a:p>
          <a:p>
            <a:pPr>
              <a:lnSpc>
                <a:spcPct val="114000"/>
              </a:lnSpc>
            </a:pPr>
            <a:endParaRPr lang="nl-NL" sz="2400"/>
          </a:p>
          <a:p>
            <a:pPr>
              <a:lnSpc>
                <a:spcPct val="114000"/>
              </a:lnSpc>
            </a:pPr>
            <a:r>
              <a:rPr lang="nl-NL" sz="2400"/>
              <a:t>Vertegenwoordigers academische- en onderzoekscentra</a:t>
            </a:r>
          </a:p>
          <a:p>
            <a:pPr>
              <a:lnSpc>
                <a:spcPct val="114000"/>
              </a:lnSpc>
            </a:pPr>
            <a:endParaRPr lang="nl-NL" sz="2400"/>
          </a:p>
          <a:p>
            <a:pPr>
              <a:lnSpc>
                <a:spcPct val="114000"/>
              </a:lnSpc>
            </a:pPr>
            <a:r>
              <a:rPr lang="nl-NL" sz="2400"/>
              <a:t>Juridische ondersteuning: MedLawconsult</a:t>
            </a:r>
          </a:p>
          <a:p>
            <a:pPr>
              <a:lnSpc>
                <a:spcPct val="114000"/>
              </a:lnSpc>
            </a:pPr>
            <a:endParaRPr lang="nl-NL" sz="2400"/>
          </a:p>
          <a:p>
            <a:pPr>
              <a:lnSpc>
                <a:spcPct val="114000"/>
              </a:lnSpc>
            </a:pPr>
            <a:endParaRPr lang="nl-NL" sz="2400"/>
          </a:p>
          <a:p>
            <a:pPr marL="0" indent="0">
              <a:lnSpc>
                <a:spcPct val="114000"/>
              </a:lnSpc>
              <a:buNone/>
            </a:pPr>
            <a:r>
              <a:rPr lang="nl-NL" sz="2400"/>
              <a:t>Meer info: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nl-NL" sz="2400"/>
              <a:t>https://www.federa.org/over-coreon https://www.federa.org/gedragscodes</a:t>
            </a:r>
          </a:p>
        </p:txBody>
      </p:sp>
      <p:pic>
        <p:nvPicPr>
          <p:cNvPr id="26626" name="Picture 2" descr="Afbeeldingsresultaat voor samenstelli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6028" y="3874441"/>
            <a:ext cx="2518420" cy="23628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811429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39" name="Picture 27" descr="Afbeeldingsresultaat voor skio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5445224"/>
            <a:ext cx="1706893" cy="768102"/>
          </a:xfrm>
          <a:prstGeom prst="rect">
            <a:avLst/>
          </a:prstGeom>
          <a:noFill/>
        </p:spPr>
      </p:pic>
      <p:pic>
        <p:nvPicPr>
          <p:cNvPr id="38947" name="Picture 3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1960" y="1844824"/>
            <a:ext cx="1959669" cy="1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err="1"/>
              <a:t>Vertegenwoordigers</a:t>
            </a:r>
            <a:endParaRPr lang="en-GB" sz="3600" dirty="0"/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4509120"/>
            <a:ext cx="18669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6" name="Picture 4" descr="Afbeeldingsresultaat voor nki avl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627784" y="5013176"/>
            <a:ext cx="1080120" cy="1019096"/>
          </a:xfrm>
          <a:prstGeom prst="rect">
            <a:avLst/>
          </a:prstGeom>
          <a:noFill/>
        </p:spPr>
      </p:pic>
      <p:pic>
        <p:nvPicPr>
          <p:cNvPr id="38920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868391" y="5217765"/>
            <a:ext cx="164782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1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099498" y="2476128"/>
            <a:ext cx="1504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4" name="Picture 1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923928" y="5589240"/>
            <a:ext cx="12001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5" name="Picture 1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95536" y="3789040"/>
            <a:ext cx="2033960" cy="650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7" name="Picture 15" descr="Afbeeldingsresultaat voor rivm bilthoven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92280" y="3598677"/>
            <a:ext cx="1368152" cy="910443"/>
          </a:xfrm>
          <a:prstGeom prst="rect">
            <a:avLst/>
          </a:prstGeom>
          <a:noFill/>
        </p:spPr>
      </p:pic>
      <p:sp>
        <p:nvSpPr>
          <p:cNvPr id="38929" name="AutoShape 17" descr="Afbeeldingsresultaat voor skio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931" name="AutoShape 19" descr="Afbeeldingsresultaat voor skio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933" name="AutoShape 21" descr="Afbeeldingsresultaat voor skio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935" name="AutoShape 23" descr="Afbeeldingsresultaat voor skio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937" name="AutoShape 25" descr="Afbeeldingsresultaat voor skio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8940" name="Picture 28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39552" y="5781261"/>
            <a:ext cx="2016224" cy="384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42" name="AutoShape 30" descr="Afbeeldingsresultaat voor bbmri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944" name="AutoShape 32" descr="Afbeeldingsresultaat voor bbmri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946" name="AutoShape 34" descr="Afbeeldingsresultaat voor bbmri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4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327576" y="2959224"/>
            <a:ext cx="2348880" cy="469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48" name="Picture 36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703540" y="3917429"/>
            <a:ext cx="10287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50" name="Picture 38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236296" y="1583233"/>
            <a:ext cx="1325417" cy="765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52" name="Picture 40" descr="http://www.sanquin.nl/repository/afbeeldingen/sanquin/huisstijl/logo_sanquin_eng.pn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51520" y="1700808"/>
            <a:ext cx="1981200" cy="828675"/>
          </a:xfrm>
          <a:prstGeom prst="rect">
            <a:avLst/>
          </a:prstGeom>
          <a:noFill/>
        </p:spPr>
      </p:pic>
      <p:sp>
        <p:nvSpPr>
          <p:cNvPr id="38955" name="AutoShape 43" descr="Afbeeldingsresultaat voor erasmus mc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957" name="AutoShape 45" descr="Afbeeldingsresultaat voor erasmus mc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8958" name="Picture 46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627784" y="2852936"/>
            <a:ext cx="1738314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59" name="Picture 47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2555776" y="1772816"/>
            <a:ext cx="1179985" cy="903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60" name="Picture 48"/>
          <p:cNvPicPr>
            <a:picLocks noChangeAspect="1" noChangeArrowheads="1"/>
          </p:cNvPicPr>
          <p:nvPr/>
        </p:nvPicPr>
        <p:blipFill>
          <a:blip r:embed="rId20" cstate="print"/>
          <a:srcRect l="11883"/>
          <a:stretch>
            <a:fillRect/>
          </a:stretch>
        </p:blipFill>
        <p:spPr bwMode="auto">
          <a:xfrm>
            <a:off x="2123728" y="4367872"/>
            <a:ext cx="1152128" cy="1005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61" name="Picture 49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3995936" y="4450384"/>
            <a:ext cx="2147118" cy="63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62" name="Picture 50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6804248" y="4653136"/>
            <a:ext cx="1630434" cy="786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63" name="Picture 51"/>
          <p:cNvPicPr>
            <a:picLocks noChangeAspect="1" noChangeArrowheads="1"/>
          </p:cNvPicPr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3131840" y="3717032"/>
            <a:ext cx="200025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64" name="Picture 52"/>
          <p:cNvPicPr>
            <a:picLocks noChangeAspect="1" noChangeArrowheads="1"/>
          </p:cNvPicPr>
          <p:nvPr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7596336" y="5301208"/>
            <a:ext cx="1000125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65" name="Picture 53"/>
          <p:cNvPicPr>
            <a:picLocks noChangeAspect="1" noChangeArrowheads="1"/>
          </p:cNvPicPr>
          <p:nvPr/>
        </p:nvPicPr>
        <p:blipFill>
          <a:blip r:embed="rId25" cstate="print"/>
          <a:srcRect/>
          <a:stretch>
            <a:fillRect/>
          </a:stretch>
        </p:blipFill>
        <p:spPr bwMode="auto">
          <a:xfrm>
            <a:off x="467544" y="2852936"/>
            <a:ext cx="1646991" cy="856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66" name="Picture 54"/>
          <p:cNvPicPr>
            <a:picLocks noChangeAspect="1" noChangeArrowheads="1"/>
          </p:cNvPicPr>
          <p:nvPr/>
        </p:nvPicPr>
        <p:blipFill>
          <a:blip r:embed="rId26" cstate="print"/>
          <a:srcRect/>
          <a:stretch>
            <a:fillRect/>
          </a:stretch>
        </p:blipFill>
        <p:spPr bwMode="auto">
          <a:xfrm>
            <a:off x="5188818" y="2683195"/>
            <a:ext cx="1039366" cy="103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40710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73832"/>
            <a:ext cx="8229600" cy="1143000"/>
          </a:xfrm>
        </p:spPr>
        <p:txBody>
          <a:bodyPr/>
          <a:lstStyle/>
          <a:p>
            <a:r>
              <a:rPr lang="nl-NL" sz="3600" dirty="0"/>
              <a:t>Vereniging voor Epidemiologie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215405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13000"/>
              </a:lnSpc>
            </a:pPr>
            <a:r>
              <a:rPr lang="nl-NL" sz="2400" dirty="0"/>
              <a:t>Wetenschappelijke vereniging</a:t>
            </a:r>
          </a:p>
          <a:p>
            <a:pPr>
              <a:lnSpc>
                <a:spcPct val="113000"/>
              </a:lnSpc>
            </a:pPr>
            <a:endParaRPr lang="nl-NL" sz="2400" dirty="0"/>
          </a:p>
          <a:p>
            <a:pPr>
              <a:lnSpc>
                <a:spcPct val="113000"/>
              </a:lnSpc>
            </a:pPr>
            <a:r>
              <a:rPr lang="nl-NL" sz="2400" dirty="0"/>
              <a:t>Opgericht in 1986</a:t>
            </a:r>
          </a:p>
          <a:p>
            <a:pPr>
              <a:lnSpc>
                <a:spcPct val="113000"/>
              </a:lnSpc>
            </a:pPr>
            <a:endParaRPr lang="nl-NL" sz="2400" dirty="0"/>
          </a:p>
          <a:p>
            <a:pPr>
              <a:lnSpc>
                <a:spcPct val="113000"/>
              </a:lnSpc>
            </a:pPr>
            <a:r>
              <a:rPr lang="nl-NL" sz="2400" dirty="0"/>
              <a:t>Missie: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2400" dirty="0"/>
              <a:t>Bevorderen kwaliteit Epidemiologisch onderwijs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2400" dirty="0"/>
              <a:t>Adequate invoering Epidemiologisch onderzoek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2400" dirty="0"/>
              <a:t>Binnen en verbinden Epidemiologische gemeenschap</a:t>
            </a:r>
          </a:p>
          <a:p>
            <a:pPr lvl="1">
              <a:lnSpc>
                <a:spcPct val="113000"/>
              </a:lnSpc>
              <a:buNone/>
            </a:pPr>
            <a:endParaRPr lang="nl-NL" sz="24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4078" y="274638"/>
            <a:ext cx="3170410" cy="634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93910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 dirty="0"/>
              <a:t>FEDERA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22000" y="1814635"/>
            <a:ext cx="8442488" cy="4125365"/>
          </a:xfrm>
        </p:spPr>
        <p:txBody>
          <a:bodyPr>
            <a:normAutofit/>
          </a:bodyPr>
          <a:lstStyle/>
          <a:p>
            <a:pPr lvl="0">
              <a:lnSpc>
                <a:spcPct val="114000"/>
              </a:lnSpc>
            </a:pPr>
            <a:r>
              <a:rPr lang="nl-NL" sz="2400" dirty="0"/>
              <a:t>Federatie van Medisch Wetenschappelijke Verenigingen (FMWV)</a:t>
            </a:r>
          </a:p>
          <a:p>
            <a:pPr lvl="0">
              <a:lnSpc>
                <a:spcPct val="114000"/>
              </a:lnSpc>
            </a:pPr>
            <a:endParaRPr lang="nl-NL" sz="2400" dirty="0"/>
          </a:p>
          <a:p>
            <a:pPr lvl="0">
              <a:lnSpc>
                <a:spcPct val="114000"/>
              </a:lnSpc>
            </a:pPr>
            <a:r>
              <a:rPr lang="nl-NL" sz="2400" dirty="0"/>
              <a:t>Interdisciplinair samenwerkingsverband binnen de gezondheidszorg</a:t>
            </a:r>
          </a:p>
          <a:p>
            <a:pPr lvl="0">
              <a:lnSpc>
                <a:spcPct val="114000"/>
              </a:lnSpc>
              <a:buNone/>
            </a:pPr>
            <a:r>
              <a:rPr lang="nl-NL" dirty="0"/>
              <a:t>	</a:t>
            </a:r>
          </a:p>
          <a:p>
            <a:r>
              <a:rPr lang="nl-NL" sz="2400" dirty="0"/>
              <a:t>Missie: een gezond biomedisch onderzoeksklimaat in Nederland</a:t>
            </a:r>
          </a:p>
          <a:p>
            <a:endParaRPr lang="nl-NL" sz="2400" dirty="0"/>
          </a:p>
        </p:txBody>
      </p:sp>
      <p:pic>
        <p:nvPicPr>
          <p:cNvPr id="10" name="Picture 2" descr="Biobank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769" y="6317368"/>
            <a:ext cx="1085903" cy="4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260648"/>
            <a:ext cx="1944216" cy="911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8782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COREON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4000"/>
              </a:lnSpc>
            </a:pPr>
            <a:r>
              <a:rPr lang="nl-NL" sz="2400"/>
              <a:t>COmmissie REgelgeving ONderzoek</a:t>
            </a:r>
          </a:p>
          <a:p>
            <a:pPr>
              <a:lnSpc>
                <a:spcPct val="114000"/>
              </a:lnSpc>
            </a:pPr>
            <a:endParaRPr lang="nl-NL" sz="2400"/>
          </a:p>
          <a:p>
            <a:pPr>
              <a:lnSpc>
                <a:spcPct val="114000"/>
              </a:lnSpc>
            </a:pPr>
            <a:r>
              <a:rPr lang="nl-NL" sz="2400"/>
              <a:t>Bereiken gunstig klimaat voor </a:t>
            </a:r>
            <a:r>
              <a:rPr lang="nl-NL" sz="2400" i="1"/>
              <a:t>observationeel</a:t>
            </a:r>
            <a:r>
              <a:rPr lang="nl-NL" sz="2400"/>
              <a:t> onderzoek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2400"/>
              <a:t>Wet- en regelgeving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r>
              <a:rPr lang="nl-NL" sz="2400"/>
              <a:t>Publieke perceptie van zorgonderzoek</a:t>
            </a:r>
          </a:p>
          <a:p>
            <a:pPr lvl="1">
              <a:lnSpc>
                <a:spcPct val="114000"/>
              </a:lnSpc>
              <a:buClr>
                <a:schemeClr val="tx2"/>
              </a:buClr>
              <a:buFont typeface="Calibri" pitchFamily="34" charset="0"/>
              <a:buChar char="-"/>
            </a:pPr>
            <a:endParaRPr lang="nl-NL"/>
          </a:p>
          <a:p>
            <a:pPr lvl="1">
              <a:lnSpc>
                <a:spcPct val="114000"/>
              </a:lnSpc>
              <a:buNone/>
            </a:pPr>
            <a:endParaRPr lang="nl-NL"/>
          </a:p>
        </p:txBody>
      </p:sp>
      <p:pic>
        <p:nvPicPr>
          <p:cNvPr id="5126" name="Picture 6" descr="Afbeeldingsresultaat voor observational research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04862" y="4293096"/>
            <a:ext cx="1778124" cy="2287709"/>
          </a:xfrm>
          <a:prstGeom prst="rect">
            <a:avLst/>
          </a:prstGeom>
          <a:noFill/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045AAC0-C251-654E-97E4-9CB7EE613E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3160" y="117475"/>
            <a:ext cx="3072915" cy="115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177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/>
              <a:t>Wat wil COREON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4000"/>
              </a:lnSpc>
            </a:pPr>
            <a:r>
              <a:rPr lang="nl-NL" sz="2400"/>
              <a:t>Wet- en regelgeving beïnvloeden</a:t>
            </a:r>
          </a:p>
          <a:p>
            <a:pPr>
              <a:lnSpc>
                <a:spcPct val="114000"/>
              </a:lnSpc>
            </a:pPr>
            <a:endParaRPr lang="nl-NL" sz="2400"/>
          </a:p>
          <a:p>
            <a:pPr>
              <a:lnSpc>
                <a:spcPct val="114000"/>
              </a:lnSpc>
            </a:pPr>
            <a:r>
              <a:rPr lang="nl-NL" sz="2400"/>
              <a:t>Praktische invulling wet- en regelgeving</a:t>
            </a:r>
          </a:p>
          <a:p>
            <a:pPr>
              <a:lnSpc>
                <a:spcPct val="114000"/>
              </a:lnSpc>
            </a:pPr>
            <a:endParaRPr lang="nl-NL" sz="2400"/>
          </a:p>
          <a:p>
            <a:pPr>
              <a:lnSpc>
                <a:spcPct val="114000"/>
              </a:lnSpc>
            </a:pPr>
            <a:r>
              <a:rPr lang="nl-NL" sz="2400"/>
              <a:t>Bij ontbreken wet- en regelgeving: zelf-regulering initiëren</a:t>
            </a:r>
          </a:p>
          <a:p>
            <a:pPr>
              <a:lnSpc>
                <a:spcPct val="114000"/>
              </a:lnSpc>
            </a:pPr>
            <a:endParaRPr lang="nl-NL" sz="2400"/>
          </a:p>
          <a:p>
            <a:pPr>
              <a:lnSpc>
                <a:spcPct val="114000"/>
              </a:lnSpc>
            </a:pPr>
            <a:r>
              <a:rPr lang="nl-NL" sz="2400"/>
              <a:t>Onderzoeksklimaat beïnvloeden </a:t>
            </a:r>
            <a:endParaRPr lang="nl-NL"/>
          </a:p>
          <a:p>
            <a:pPr lvl="1">
              <a:lnSpc>
                <a:spcPct val="114000"/>
              </a:lnSpc>
              <a:buNone/>
            </a:pPr>
            <a:endParaRPr lang="nl-NL"/>
          </a:p>
        </p:txBody>
      </p:sp>
      <p:pic>
        <p:nvPicPr>
          <p:cNvPr id="4" name="Picture 2" descr="Afbeeldingsresultaat voor wet en regelgeving zor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653136"/>
            <a:ext cx="2880320" cy="19964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3219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/>
              <a:t>Wet- en regelgeving beïnvloeden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4000"/>
              </a:lnSpc>
            </a:pPr>
            <a:r>
              <a:rPr lang="nl-NL" sz="2400"/>
              <a:t>Identificeren van ‘belemmerende’ regelgeving</a:t>
            </a:r>
          </a:p>
          <a:p>
            <a:pPr>
              <a:lnSpc>
                <a:spcPct val="114000"/>
              </a:lnSpc>
            </a:pPr>
            <a:endParaRPr lang="nl-NL" sz="2400"/>
          </a:p>
          <a:p>
            <a:pPr>
              <a:lnSpc>
                <a:spcPct val="114000"/>
              </a:lnSpc>
            </a:pPr>
            <a:r>
              <a:rPr lang="nl-NL" sz="2400"/>
              <a:t>Beïnvloeding van politici en beleidsmakers</a:t>
            </a:r>
          </a:p>
          <a:p>
            <a:pPr>
              <a:lnSpc>
                <a:spcPct val="114000"/>
              </a:lnSpc>
            </a:pPr>
            <a:endParaRPr lang="nl-NL" sz="2400"/>
          </a:p>
          <a:p>
            <a:pPr>
              <a:lnSpc>
                <a:spcPct val="114000"/>
              </a:lnSpc>
            </a:pPr>
            <a:r>
              <a:rPr lang="nl-NL" sz="2400"/>
              <a:t>Voorstellen voor verbetering c.q. aanpassing</a:t>
            </a:r>
            <a:endParaRPr lang="nl-NL"/>
          </a:p>
        </p:txBody>
      </p:sp>
      <p:pic>
        <p:nvPicPr>
          <p:cNvPr id="22530" name="Picture 2" descr="Afbeeldingsresultaat voor actie reacti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4653136"/>
            <a:ext cx="3876937" cy="19797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52984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370480" cy="533400"/>
          </a:xfrm>
        </p:spPr>
        <p:txBody>
          <a:bodyPr>
            <a:normAutofit fontScale="90000"/>
          </a:bodyPr>
          <a:lstStyle/>
          <a:p>
            <a:r>
              <a:rPr lang="nl-NL" sz="3600"/>
              <a:t>Praktische invulling wet- en regelgeving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3000"/>
              </a:lnSpc>
            </a:pPr>
            <a:r>
              <a:rPr lang="nl-NL" sz="2400" dirty="0">
                <a:latin typeface="+mj-lt"/>
              </a:rPr>
              <a:t>Handen en voeten geven, uitwerking t.b.v. onderzoekers</a:t>
            </a:r>
          </a:p>
          <a:p>
            <a:pPr>
              <a:lnSpc>
                <a:spcPct val="113000"/>
              </a:lnSpc>
            </a:pPr>
            <a:endParaRPr lang="nl-NL" sz="2400" dirty="0">
              <a:latin typeface="+mj-lt"/>
            </a:endParaRPr>
          </a:p>
          <a:p>
            <a:pPr>
              <a:lnSpc>
                <a:spcPct val="113000"/>
              </a:lnSpc>
            </a:pPr>
            <a:r>
              <a:rPr lang="nl-NL" sz="2400" dirty="0">
                <a:latin typeface="+mj-lt"/>
              </a:rPr>
              <a:t>Best practices delen</a:t>
            </a:r>
          </a:p>
          <a:p>
            <a:pPr>
              <a:lnSpc>
                <a:spcPct val="113000"/>
              </a:lnSpc>
            </a:pPr>
            <a:endParaRPr lang="nl-NL" sz="2400" dirty="0">
              <a:latin typeface="+mj-lt"/>
            </a:endParaRPr>
          </a:p>
          <a:p>
            <a:pPr>
              <a:lnSpc>
                <a:spcPct val="113000"/>
              </a:lnSpc>
            </a:pPr>
            <a:r>
              <a:rPr lang="nl-NL" sz="2400" dirty="0">
                <a:latin typeface="+mj-lt"/>
              </a:rPr>
              <a:t>Inhoudelijke en juridische advisering </a:t>
            </a:r>
          </a:p>
          <a:p>
            <a:pPr>
              <a:lnSpc>
                <a:spcPct val="113000"/>
              </a:lnSpc>
            </a:pPr>
            <a:endParaRPr lang="nl-NL" sz="2400" dirty="0">
              <a:latin typeface="+mj-lt"/>
            </a:endParaRPr>
          </a:p>
          <a:p>
            <a:pPr>
              <a:lnSpc>
                <a:spcPct val="113000"/>
              </a:lnSpc>
              <a:buNone/>
            </a:pPr>
            <a:r>
              <a:rPr lang="nl-NL" dirty="0">
                <a:latin typeface="+mj-lt"/>
              </a:rPr>
              <a:t>	</a:t>
            </a:r>
          </a:p>
        </p:txBody>
      </p:sp>
      <p:pic>
        <p:nvPicPr>
          <p:cNvPr id="23554" name="Picture 2" descr="Afbeeldingsresultaat voor medlaw consult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4005064"/>
            <a:ext cx="1735089" cy="867545"/>
          </a:xfrm>
          <a:prstGeom prst="rect">
            <a:avLst/>
          </a:prstGeom>
          <a:noFill/>
        </p:spPr>
      </p:pic>
      <p:pic>
        <p:nvPicPr>
          <p:cNvPr id="23556" name="Picture 4" descr="Afbeeldingsresultaat voor evert ben van veen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4005064"/>
            <a:ext cx="2352797" cy="1656184"/>
          </a:xfrm>
          <a:prstGeom prst="rect">
            <a:avLst/>
          </a:prstGeom>
          <a:noFill/>
        </p:spPr>
      </p:pic>
      <p:sp>
        <p:nvSpPr>
          <p:cNvPr id="7" name="Rechthoek 6"/>
          <p:cNvSpPr/>
          <p:nvPr/>
        </p:nvSpPr>
        <p:spPr>
          <a:xfrm>
            <a:off x="3275856" y="5291916"/>
            <a:ext cx="2368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Mr. Evert-Ben van Veen</a:t>
            </a:r>
          </a:p>
        </p:txBody>
      </p:sp>
    </p:spTree>
    <p:extLst>
      <p:ext uri="{BB962C8B-B14F-4D97-AF65-F5344CB8AC3E}">
        <p14:creationId xmlns:p14="http://schemas.microsoft.com/office/powerpoint/2010/main" val="1121105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/>
              <a:t>Zelf-regulering initiëren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4000"/>
              </a:lnSpc>
            </a:pPr>
            <a:r>
              <a:rPr lang="nl-NL" sz="2400"/>
              <a:t>Opstellen van richtlijnen (gedragscodes), gebruik stimuleren</a:t>
            </a:r>
          </a:p>
          <a:p>
            <a:pPr>
              <a:lnSpc>
                <a:spcPct val="114000"/>
              </a:lnSpc>
            </a:pPr>
            <a:endParaRPr lang="nl-NL" sz="2400"/>
          </a:p>
          <a:p>
            <a:pPr>
              <a:lnSpc>
                <a:spcPct val="114000"/>
              </a:lnSpc>
            </a:pPr>
            <a:r>
              <a:rPr lang="nl-NL" sz="2400"/>
              <a:t>Beïnvloeding van onderzoeksorganisaties</a:t>
            </a:r>
          </a:p>
          <a:p>
            <a:pPr>
              <a:lnSpc>
                <a:spcPct val="114000"/>
              </a:lnSpc>
            </a:pPr>
            <a:endParaRPr lang="nl-NL" sz="2400"/>
          </a:p>
          <a:p>
            <a:pPr>
              <a:lnSpc>
                <a:spcPct val="114000"/>
              </a:lnSpc>
            </a:pPr>
            <a:r>
              <a:rPr lang="nl-NL" sz="2400"/>
              <a:t>Beoordeling niet-WMO plichtig onderzoek</a:t>
            </a:r>
          </a:p>
          <a:p>
            <a:pPr>
              <a:lnSpc>
                <a:spcPct val="114000"/>
              </a:lnSpc>
            </a:pPr>
            <a:endParaRPr lang="nl-NL" sz="2400"/>
          </a:p>
          <a:p>
            <a:pPr>
              <a:lnSpc>
                <a:spcPct val="114000"/>
              </a:lnSpc>
            </a:pPr>
            <a:r>
              <a:rPr lang="nl-NL" sz="2400"/>
              <a:t>Uitwisselen van ervaringen en oplossingen</a:t>
            </a:r>
            <a:endParaRPr lang="nl-NL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5229200"/>
            <a:ext cx="3492500" cy="947738"/>
          </a:xfrm>
          <a:prstGeom prst="rect">
            <a:avLst/>
          </a:prstGeom>
          <a:noFill/>
          <a:ln w="25400">
            <a:solidFill>
              <a:srgbClr val="4C744E"/>
            </a:solidFill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1039" y="4392045"/>
            <a:ext cx="1243409" cy="1784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5301208"/>
            <a:ext cx="2704731" cy="8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92014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507</Words>
  <Application>Microsoft Macintosh PowerPoint</Application>
  <PresentationFormat>On-screen Show (4:3)</PresentationFormat>
  <Paragraphs>211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Symbol</vt:lpstr>
      <vt:lpstr>Office Theme</vt:lpstr>
      <vt:lpstr>COREON</vt:lpstr>
      <vt:lpstr>Ontstaan COREON</vt:lpstr>
      <vt:lpstr>Vereniging voor Epidemiologie</vt:lpstr>
      <vt:lpstr>FEDERA</vt:lpstr>
      <vt:lpstr>COREON</vt:lpstr>
      <vt:lpstr>Wat wil COREON</vt:lpstr>
      <vt:lpstr>Wet- en regelgeving beïnvloeden</vt:lpstr>
      <vt:lpstr>Praktische invulling wet- en regelgeving</vt:lpstr>
      <vt:lpstr>Zelf-regulering initiëren</vt:lpstr>
      <vt:lpstr>Onderzoeksklimaat beïnvloeden</vt:lpstr>
      <vt:lpstr>Gedragscodes - 1</vt:lpstr>
      <vt:lpstr>Gedragscodes - 2</vt:lpstr>
      <vt:lpstr>Code Goed Gedrag</vt:lpstr>
      <vt:lpstr>Gedragscodes - 3</vt:lpstr>
      <vt:lpstr>Beoordeling niet-WMO plichtig onderzoek</vt:lpstr>
      <vt:lpstr>Beoordeling niet-WMO plichtig onderzoek</vt:lpstr>
      <vt:lpstr>Beoordeling niet-WMO plichtig onderzoek</vt:lpstr>
      <vt:lpstr>Beoordeling niet-WMO plichtig onderzoek</vt:lpstr>
      <vt:lpstr>Stand van zaken Nederland - 1</vt:lpstr>
      <vt:lpstr>Stand van zaken Nederland - 2</vt:lpstr>
      <vt:lpstr>Eenvormige toetsing (stand van zaken 2017)</vt:lpstr>
      <vt:lpstr>Samenstelling COREON</vt:lpstr>
      <vt:lpstr>Vertegenwoordigers</vt:lpstr>
    </vt:vector>
  </TitlesOfParts>
  <Company>Antoni van Leeuwenhoek</Company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COREON</dc:title>
  <dc:creator>Marjanka Schmidt</dc:creator>
  <cp:lastModifiedBy>Microsoft Office User</cp:lastModifiedBy>
  <cp:revision>5</cp:revision>
  <dcterms:created xsi:type="dcterms:W3CDTF">2018-05-02T15:43:14Z</dcterms:created>
  <dcterms:modified xsi:type="dcterms:W3CDTF">2018-06-03T16:30:18Z</dcterms:modified>
</cp:coreProperties>
</file>